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89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507" autoAdjust="0"/>
  </p:normalViewPr>
  <p:slideViewPr>
    <p:cSldViewPr snapToGrid="0" snapToObjects="1">
      <p:cViewPr varScale="1">
        <p:scale>
          <a:sx n="68" d="100"/>
          <a:sy n="68" d="100"/>
        </p:scale>
        <p:origin x="123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03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Begrüßung</a:t>
            </a:r>
            <a:endParaRPr lang="en-US" dirty="0"/>
          </a:p>
          <a:p>
            <a:r>
              <a:rPr lang="en-US" dirty="0"/>
              <a:t>Orga – </a:t>
            </a:r>
            <a:r>
              <a:rPr lang="en-US" dirty="0" err="1"/>
              <a:t>Anwesenheit</a:t>
            </a:r>
            <a:r>
              <a:rPr lang="en-US" dirty="0"/>
              <a:t>, </a:t>
            </a:r>
            <a:r>
              <a:rPr lang="en-US" dirty="0" err="1"/>
              <a:t>Gebühr</a:t>
            </a:r>
            <a:r>
              <a:rPr lang="en-US" dirty="0"/>
              <a:t>, </a:t>
            </a:r>
            <a:r>
              <a:rPr lang="en-US" dirty="0" err="1"/>
              <a:t>Quittung</a:t>
            </a:r>
            <a:endParaRPr lang="en-US" dirty="0"/>
          </a:p>
          <a:p>
            <a:r>
              <a:rPr lang="en-US" dirty="0" err="1"/>
              <a:t>Zeitplan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… und </a:t>
            </a:r>
            <a:r>
              <a:rPr lang="en-US" dirty="0" err="1"/>
              <a:t>warum</a:t>
            </a:r>
            <a:r>
              <a:rPr lang="en-US" dirty="0"/>
              <a:t> </a:t>
            </a: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zuerst</a:t>
            </a:r>
            <a:r>
              <a:rPr lang="en-US" dirty="0"/>
              <a:t> über die </a:t>
            </a:r>
            <a:r>
              <a:rPr lang="en-US" dirty="0" err="1"/>
              <a:t>Haupstadt</a:t>
            </a:r>
            <a:r>
              <a:rPr lang="en-US" dirty="0"/>
              <a:t> </a:t>
            </a:r>
            <a:r>
              <a:rPr lang="en-US" dirty="0" err="1"/>
              <a:t>Sambias</a:t>
            </a:r>
            <a:r>
              <a:rPr lang="en-US" dirty="0"/>
              <a:t> </a:t>
            </a:r>
            <a:r>
              <a:rPr lang="en-US" dirty="0" err="1"/>
              <a:t>sprechen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 body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 paar Fakten zur Stadt:</a:t>
            </a:r>
          </a:p>
          <a:p>
            <a:r>
              <a:rPr lang="de-DE" dirty="0"/>
              <a:t>Lusaka ist die Hauptstadt Sambias.</a:t>
            </a:r>
          </a:p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Sambia liegt in Zentralafrika zwischen </a:t>
            </a:r>
          </a:p>
          <a:p>
            <a:pPr lvl="0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Lage: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Lusaka liegt im südlich-zentralen Teil Sambias auf einem Hochplateau, etwa 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1.280 Meter über dem Meeresspiegel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Geschichte: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1935 wurde die Stadt Hauptstadt des damaligen britischen Protektorats Nordrhodesien. Seit der Unabhängigkeit Sambias </a:t>
            </a:r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1964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ist sie dessen Hauptstadt.</a:t>
            </a:r>
          </a:p>
          <a:p>
            <a:pPr lvl="0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Bedeutung: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Lusaka ist Regierungssitz und ein wichtiges Wirtschafts- und Verkehrszentrum mit internationalem Flughafen.</a:t>
            </a:r>
          </a:p>
          <a:p>
            <a:pPr lvl="0"/>
            <a:r>
              <a:rPr lang="de-D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Bildung und Umgebung: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Hier befindet sich die University of </a:t>
            </a:r>
            <a:r>
              <a:rPr lang="de-D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Zambia</a:t>
            </a: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der Nähe liegen die botanischen Gärten von Munda Wanga.</a:t>
            </a:r>
          </a:p>
          <a:p>
            <a:endParaRPr lang="de-DE" dirty="0"/>
          </a:p>
          <a:p>
            <a:r>
              <a:rPr dirty="0" err="1"/>
              <a:t>Überleitung</a:t>
            </a:r>
            <a:r>
              <a:rPr dirty="0"/>
              <a:t>: Hier </a:t>
            </a:r>
            <a:r>
              <a:rPr dirty="0" err="1"/>
              <a:t>verwenden</a:t>
            </a:r>
            <a:r>
              <a:rPr dirty="0"/>
              <a:t> </a:t>
            </a:r>
            <a:r>
              <a:rPr dirty="0" err="1"/>
              <a:t>wir</a:t>
            </a:r>
            <a:r>
              <a:rPr dirty="0"/>
              <a:t> den </a:t>
            </a:r>
            <a:r>
              <a:rPr dirty="0" err="1"/>
              <a:t>Stadtnamen</a:t>
            </a:r>
            <a:r>
              <a:rPr dirty="0"/>
              <a:t> </a:t>
            </a:r>
            <a:r>
              <a:rPr dirty="0" err="1"/>
              <a:t>als</a:t>
            </a:r>
            <a:r>
              <a:rPr dirty="0"/>
              <a:t> neu </a:t>
            </a:r>
            <a:r>
              <a:rPr dirty="0" err="1"/>
              <a:t>gebildete</a:t>
            </a:r>
            <a:r>
              <a:rPr dirty="0"/>
              <a:t> </a:t>
            </a:r>
            <a:r>
              <a:rPr dirty="0" err="1"/>
              <a:t>Eselsbrücke</a:t>
            </a:r>
            <a:r>
              <a:rPr dirty="0"/>
              <a:t>, </a:t>
            </a:r>
            <a:r>
              <a:rPr dirty="0" err="1"/>
              <a:t>ohne</a:t>
            </a:r>
            <a:r>
              <a:rPr dirty="0"/>
              <a:t> </a:t>
            </a:r>
            <a:r>
              <a:rPr dirty="0" err="1"/>
              <a:t>einen</a:t>
            </a:r>
            <a:r>
              <a:rPr dirty="0"/>
              <a:t> </a:t>
            </a:r>
            <a:r>
              <a:rPr dirty="0" err="1"/>
              <a:t>fachlichen</a:t>
            </a:r>
            <a:r>
              <a:rPr dirty="0"/>
              <a:t> </a:t>
            </a:r>
            <a:r>
              <a:rPr dirty="0" err="1"/>
              <a:t>oder</a:t>
            </a:r>
            <a:r>
              <a:rPr dirty="0"/>
              <a:t> </a:t>
            </a:r>
            <a:r>
              <a:rPr dirty="0" err="1"/>
              <a:t>historischen</a:t>
            </a:r>
            <a:r>
              <a:rPr dirty="0"/>
              <a:t> </a:t>
            </a:r>
            <a:r>
              <a:rPr dirty="0" err="1"/>
              <a:t>Zusammenhang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behaupten</a:t>
            </a:r>
            <a:r>
              <a:rPr dirty="0"/>
              <a:t>.</a:t>
            </a:r>
          </a:p>
          <a:p>
            <a:r>
              <a:rPr dirty="0" err="1"/>
              <a:t>Zuordnung</a:t>
            </a:r>
            <a:r>
              <a:rPr dirty="0"/>
              <a:t>: </a:t>
            </a:r>
            <a:r>
              <a:rPr dirty="0" err="1"/>
              <a:t>Lernschwerpunkt</a:t>
            </a:r>
            <a:r>
              <a:rPr dirty="0"/>
              <a:t> </a:t>
            </a:r>
            <a:r>
              <a:rPr dirty="0" err="1"/>
              <a:t>auswählen</a:t>
            </a:r>
            <a:r>
              <a:rPr dirty="0"/>
              <a:t> = </a:t>
            </a:r>
            <a:r>
              <a:rPr dirty="0" err="1"/>
              <a:t>Auswahl</a:t>
            </a:r>
            <a:r>
              <a:rPr dirty="0"/>
              <a:t>/</a:t>
            </a:r>
            <a:r>
              <a:rPr dirty="0" err="1"/>
              <a:t>Schwerpunkt</a:t>
            </a:r>
            <a:r>
              <a:rPr dirty="0"/>
              <a:t>; </a:t>
            </a:r>
            <a:r>
              <a:rPr dirty="0" err="1"/>
              <a:t>Üben</a:t>
            </a:r>
            <a:r>
              <a:rPr dirty="0"/>
              <a:t>; </a:t>
            </a:r>
            <a:r>
              <a:rPr dirty="0" err="1"/>
              <a:t>Schrittweise</a:t>
            </a:r>
            <a:r>
              <a:rPr dirty="0"/>
              <a:t> </a:t>
            </a:r>
            <a:r>
              <a:rPr dirty="0" err="1"/>
              <a:t>verfeinern</a:t>
            </a:r>
            <a:r>
              <a:rPr dirty="0"/>
              <a:t> = </a:t>
            </a:r>
            <a:r>
              <a:rPr dirty="0" err="1"/>
              <a:t>Verfeinern</a:t>
            </a:r>
            <a:r>
              <a:rPr dirty="0"/>
              <a:t>; </a:t>
            </a:r>
            <a:r>
              <a:rPr dirty="0" err="1"/>
              <a:t>Absichern</a:t>
            </a:r>
            <a:r>
              <a:rPr dirty="0"/>
              <a:t> und </a:t>
            </a:r>
            <a:r>
              <a:rPr dirty="0" err="1"/>
              <a:t>festigen</a:t>
            </a:r>
            <a:r>
              <a:rPr dirty="0"/>
              <a:t> = </a:t>
            </a:r>
            <a:r>
              <a:rPr dirty="0" err="1"/>
              <a:t>Festigen</a:t>
            </a:r>
            <a:r>
              <a:rPr dirty="0"/>
              <a:t>; </a:t>
            </a:r>
            <a:r>
              <a:rPr dirty="0" err="1"/>
              <a:t>Koordinieren</a:t>
            </a:r>
            <a:r>
              <a:rPr dirty="0"/>
              <a:t>; </a:t>
            </a:r>
            <a:r>
              <a:rPr dirty="0" err="1"/>
              <a:t>Automatisieren</a:t>
            </a:r>
            <a:r>
              <a:rPr dirty="0"/>
              <a:t>. U </a:t>
            </a:r>
            <a:r>
              <a:rPr dirty="0" err="1"/>
              <a:t>steht</a:t>
            </a:r>
            <a:r>
              <a:rPr dirty="0"/>
              <a:t> </a:t>
            </a:r>
            <a:r>
              <a:rPr dirty="0" err="1"/>
              <a:t>vereinfacht</a:t>
            </a:r>
            <a:r>
              <a:rPr dirty="0"/>
              <a:t> für Ü.</a:t>
            </a:r>
          </a:p>
          <a:p>
            <a:r>
              <a:rPr dirty="0"/>
              <a:t>[Sources]</a:t>
            </a:r>
          </a:p>
          <a:p>
            <a:r>
              <a:rPr dirty="0" err="1"/>
              <a:t>Encyclopaedia</a:t>
            </a:r>
            <a:r>
              <a:rPr dirty="0"/>
              <a:t> Britannica: Lusaka, https://www.britannica.com/place/Lusaka (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Gespräch</a:t>
            </a:r>
            <a:r>
              <a:rPr dirty="0"/>
              <a:t> </a:t>
            </a:r>
            <a:r>
              <a:rPr dirty="0" err="1"/>
              <a:t>recherchiert</a:t>
            </a:r>
            <a:r>
              <a:rPr dirty="0"/>
              <a:t> am 27.09.2026).</a:t>
            </a:r>
          </a:p>
          <a:p>
            <a:r>
              <a:rPr dirty="0" err="1"/>
              <a:t>Akronym</a:t>
            </a:r>
            <a:r>
              <a:rPr dirty="0"/>
              <a:t>: </a:t>
            </a:r>
            <a:r>
              <a:rPr dirty="0" err="1"/>
              <a:t>gemeinsam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Gespräch</a:t>
            </a:r>
            <a:r>
              <a:rPr dirty="0"/>
              <a:t> </a:t>
            </a:r>
            <a:r>
              <a:rPr dirty="0" err="1"/>
              <a:t>entwickelte</a:t>
            </a:r>
            <a:r>
              <a:rPr dirty="0"/>
              <a:t> </a:t>
            </a:r>
            <a:r>
              <a:rPr dirty="0" err="1"/>
              <a:t>Merkhilfe</a:t>
            </a:r>
            <a:r>
              <a:rPr dirty="0"/>
              <a:t>.</a:t>
            </a:r>
          </a:p>
          <a:p>
            <a:r>
              <a:rPr dirty="0"/>
              <a:t>[/Sources]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Vorlage: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Lernstufen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DSB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Margit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Höller</a:t>
            </a:r>
            <a:endParaRPr lang="en-US" sz="1200" dirty="0"/>
          </a:p>
          <a:p>
            <a:pPr marL="342900" lvl="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Stufen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laufen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Kreis, nicht in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einer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Linie</a:t>
            </a:r>
            <a:endParaRPr lang="en-US" sz="1200" dirty="0"/>
          </a:p>
          <a:p>
            <a:pPr marL="342900" lvl="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Ziel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steht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der Mitte: variable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200" dirty="0"/>
          </a:p>
          <a:p>
            <a:pPr marL="342900" lvl="0" indent="-342900">
              <a:spcAft>
                <a:spcPts val="800"/>
              </a:spcAft>
              <a:buSzPct val="100000"/>
              <a:buChar char="•"/>
            </a:pP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Rückkehr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auf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frühere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Stufe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</a:t>
            </a:r>
            <a:r>
              <a:rPr lang="en-US" sz="12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Teil des Systems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  <a:p>
            <a:endParaRPr lang="de-DE"/>
          </a:p>
          <a:p>
            <a:r>
              <a:rPr lang="de-DE"/>
              <a:t>Originalinhalt:</a:t>
            </a:r>
          </a:p>
          <a:p>
            <a:r>
              <a:rPr lang="de-DE"/>
              <a:t>Vormachen und wahrnehmen lassen – der Schütze benennt selbst</a:t>
            </a:r>
          </a:p>
          <a:p>
            <a:r>
              <a:rPr lang="de-DE"/>
              <a:t>Üben ohne Ergebnis – ohne Zeitdruck, ohne Wertung</a:t>
            </a:r>
          </a:p>
          <a:p>
            <a:r>
              <a:rPr lang="de-DE"/>
              <a:t>Üben mit Rückmeldung – Hinweis, Video, Wandspiegel</a:t>
            </a:r>
          </a:p>
          <a:p>
            <a:r>
              <a:rPr lang="de-DE"/>
              <a:t>Üben mit reduzierter Rückmeldung – der Schütze bewertet selbst</a:t>
            </a:r>
          </a:p>
          <a:p>
            <a:r>
              <a:rPr lang="de-DE"/>
              <a:t>Überprüfen – eine kurze, messbare Aufgabe zeigt den Lernstand</a:t>
            </a:r>
          </a:p>
          <a:p>
            <a:endParaRPr lang="de-DE"/>
          </a:p>
          <a:p>
            <a:r>
              <a:rPr lang="de-DE"/>
              <a:t>[Sources]</a:t>
            </a:r>
          </a:p>
          <a:p>
            <a:r>
              <a:rPr lang="de-DE"/>
              <a:t>Fünf Symbole: KI-generiert, OpenAI, 26.09.2026.</a:t>
            </a:r>
          </a:p>
          <a:p>
            <a:r>
              <a:rPr lang="de-DE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Lernschwerpunkt</a:t>
            </a:r>
            <a:r>
              <a:rPr lang="en-US" dirty="0"/>
              <a:t> </a:t>
            </a:r>
            <a:r>
              <a:rPr lang="en-US" dirty="0" err="1"/>
              <a:t>setzen</a:t>
            </a:r>
            <a:endParaRPr lang="en-US" dirty="0"/>
          </a:p>
          <a:p>
            <a:r>
              <a:rPr lang="en-US" dirty="0"/>
              <a:t>Das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erlernende</a:t>
            </a:r>
            <a:r>
              <a:rPr lang="en-US" dirty="0"/>
              <a:t> </a:t>
            </a:r>
            <a:r>
              <a:rPr lang="en-US" dirty="0" err="1"/>
              <a:t>Technikelement</a:t>
            </a:r>
            <a:r>
              <a:rPr lang="en-US" dirty="0"/>
              <a:t> </a:t>
            </a:r>
            <a:r>
              <a:rPr lang="en-US" dirty="0" err="1"/>
              <a:t>festlegen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Üben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Schrittweise</a:t>
            </a:r>
            <a:r>
              <a:rPr lang="en-US" dirty="0"/>
              <a:t> </a:t>
            </a:r>
            <a:r>
              <a:rPr lang="en-US" dirty="0" err="1"/>
              <a:t>verfeinern</a:t>
            </a:r>
            <a:endParaRPr lang="en-US" dirty="0"/>
          </a:p>
          <a:p>
            <a:r>
              <a:rPr lang="en-US" dirty="0" err="1"/>
              <a:t>Ablauf</a:t>
            </a:r>
            <a:r>
              <a:rPr lang="en-US" dirty="0"/>
              <a:t> </a:t>
            </a:r>
            <a:r>
              <a:rPr lang="en-US" dirty="0" err="1"/>
              <a:t>optimieren</a:t>
            </a:r>
            <a:r>
              <a:rPr lang="en-US" dirty="0"/>
              <a:t>, </a:t>
            </a:r>
            <a:r>
              <a:rPr lang="en-US" dirty="0" err="1"/>
              <a:t>Feinkorrekturen</a:t>
            </a:r>
            <a:r>
              <a:rPr lang="en-US" dirty="0"/>
              <a:t> </a:t>
            </a:r>
            <a:r>
              <a:rPr lang="en-US" dirty="0" err="1"/>
              <a:t>vornehmen</a:t>
            </a:r>
            <a:endParaRPr lang="en-US" dirty="0"/>
          </a:p>
          <a:p>
            <a:r>
              <a:rPr lang="en-US" dirty="0" err="1"/>
              <a:t>Ohne</a:t>
            </a:r>
            <a:r>
              <a:rPr lang="en-US" dirty="0"/>
              <a:t> Trainer / </a:t>
            </a:r>
            <a:r>
              <a:rPr lang="en-US" dirty="0" err="1"/>
              <a:t>Unterstützung</a:t>
            </a:r>
            <a:r>
              <a:rPr lang="en-US" dirty="0"/>
              <a:t> </a:t>
            </a:r>
            <a:r>
              <a:rPr lang="en-US" dirty="0" err="1"/>
              <a:t>schwer</a:t>
            </a:r>
            <a:r>
              <a:rPr lang="en-US" dirty="0"/>
              <a:t> </a:t>
            </a:r>
            <a:r>
              <a:rPr lang="en-US" dirty="0" err="1"/>
              <a:t>durchführbar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Absichern</a:t>
            </a:r>
            <a:endParaRPr lang="en-US" dirty="0"/>
          </a:p>
          <a:p>
            <a:r>
              <a:rPr lang="en-US" dirty="0" err="1"/>
              <a:t>Störungen</a:t>
            </a:r>
            <a:r>
              <a:rPr lang="en-US" dirty="0"/>
              <a:t> </a:t>
            </a:r>
            <a:r>
              <a:rPr lang="en-US" dirty="0" err="1"/>
              <a:t>einbauen</a:t>
            </a:r>
            <a:r>
              <a:rPr lang="en-US" dirty="0"/>
              <a:t>, </a:t>
            </a:r>
            <a:r>
              <a:rPr lang="en-US" dirty="0" err="1"/>
              <a:t>Ablauf</a:t>
            </a:r>
            <a:r>
              <a:rPr lang="en-US" dirty="0"/>
              <a:t> </a:t>
            </a:r>
            <a:r>
              <a:rPr lang="en-US" dirty="0" err="1"/>
              <a:t>variieren</a:t>
            </a:r>
            <a:r>
              <a:rPr lang="en-US" dirty="0"/>
              <a:t>, </a:t>
            </a:r>
            <a:r>
              <a:rPr lang="en-US" dirty="0" err="1"/>
              <a:t>Toleranzen</a:t>
            </a:r>
            <a:r>
              <a:rPr lang="en-US" dirty="0"/>
              <a:t> </a:t>
            </a:r>
            <a:r>
              <a:rPr lang="en-US" dirty="0" err="1"/>
              <a:t>aufzeigen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AI_BASE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05621"/>
          </a:solidFill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112772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D187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Schützensport · Trainerfortbildung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457200" y="2377440"/>
            <a:ext cx="11277295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Techniklehrgang Luftgewehr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57200" y="402336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sechs </a:t>
            </a:r>
            <a:r>
              <a:rPr lang="en-US" sz="2000" dirty="0" err="1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Lernstufen</a:t>
            </a:r>
            <a:r>
              <a:rPr lang="en-US" sz="20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und Übungen für die Technikelemente</a:t>
            </a:r>
            <a:endParaRPr lang="en-US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78446FD-009B-108B-BBBE-B68A8B388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4577" y="482808"/>
            <a:ext cx="1420974" cy="18946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Fahrplan der nächsten zwei Stunden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11277295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1: Das Lernstufenmodell und seine Logik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2: Die 12 Technikelemente des Luftgewehrs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3: Übungen Stufe für Stufe, mit Pausen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4: </a:t>
            </a: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Gemeinsame</a:t>
            </a: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Diskussion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ein abgestimmtes Vorgehen für den eigenen Verein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05840"/>
            <a:ext cx="3657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D187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8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0"/>
            <a:ext cx="11277295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Das </a:t>
            </a:r>
            <a:r>
              <a:rPr lang="en-US" sz="4000" b="1" dirty="0" err="1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Lernstufenmodell</a:t>
            </a:r>
            <a:endParaRPr lang="en-US" sz="4000" b="1" dirty="0">
              <a:solidFill>
                <a:srgbClr val="F6F3EC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4206240"/>
            <a:ext cx="112772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Stufen auf dem Weg zur variablen Verfügbarkeit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LUSAKA als Merkhilfe für sechs Lernstufen</a:t>
            </a:r>
            <a:endParaRPr lang="en-US" sz="3200"/>
          </a:p>
        </p:txBody>
      </p:sp>
      <p:sp>
        <p:nvSpPr>
          <p:cNvPr id="3" name="TextBox 2"/>
          <p:cNvSpPr txBox="1"/>
          <p:nvPr/>
        </p:nvSpPr>
        <p:spPr>
          <a:xfrm>
            <a:off x="548640" y="1874519"/>
            <a:ext cx="402336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4800" b="1">
                <a:solidFill>
                  <a:srgbClr val="BB541D"/>
                </a:solidFill>
                <a:latin typeface="Georgia"/>
              </a:rPr>
              <a:t>LUSAKA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779776"/>
            <a:ext cx="402336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1" dirty="0">
                <a:solidFill>
                  <a:srgbClr val="141A33"/>
                </a:solidFill>
                <a:latin typeface="Calibri"/>
              </a:rPr>
              <a:t>Die </a:t>
            </a:r>
            <a:r>
              <a:rPr sz="2200" b="1" dirty="0" err="1">
                <a:solidFill>
                  <a:srgbClr val="141A33"/>
                </a:solidFill>
                <a:latin typeface="Calibri"/>
              </a:rPr>
              <a:t>Hauptstadt</a:t>
            </a:r>
            <a:r>
              <a:rPr sz="2200" b="1" dirty="0">
                <a:solidFill>
                  <a:srgbClr val="141A33"/>
                </a:solidFill>
                <a:latin typeface="Calibri"/>
              </a:rPr>
              <a:t> </a:t>
            </a:r>
            <a:r>
              <a:rPr sz="2200" b="1" dirty="0" err="1">
                <a:solidFill>
                  <a:srgbClr val="141A33"/>
                </a:solidFill>
                <a:latin typeface="Calibri"/>
              </a:rPr>
              <a:t>Sambias</a:t>
            </a:r>
            <a:endParaRPr sz="2200" b="1" dirty="0">
              <a:solidFill>
                <a:srgbClr val="141A33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3657600"/>
            <a:ext cx="379476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0" dirty="0">
                <a:solidFill>
                  <a:srgbClr val="414558"/>
                </a:solidFill>
                <a:latin typeface="Calibri"/>
              </a:rPr>
              <a:t>Den Namen </a:t>
            </a:r>
            <a:r>
              <a:rPr sz="2200" b="0" dirty="0" err="1">
                <a:solidFill>
                  <a:srgbClr val="414558"/>
                </a:solidFill>
                <a:latin typeface="Calibri"/>
              </a:rPr>
              <a:t>nehmen</a:t>
            </a:r>
            <a:r>
              <a:rPr sz="2200" b="0" dirty="0">
                <a:solidFill>
                  <a:srgbClr val="414558"/>
                </a:solidFill>
                <a:latin typeface="Calibri"/>
              </a:rPr>
              <a:t> </a:t>
            </a:r>
            <a:r>
              <a:rPr sz="2200" b="0" dirty="0" err="1">
                <a:solidFill>
                  <a:srgbClr val="414558"/>
                </a:solidFill>
                <a:latin typeface="Calibri"/>
              </a:rPr>
              <a:t>wir</a:t>
            </a:r>
            <a:r>
              <a:rPr sz="2200" b="0" dirty="0">
                <a:solidFill>
                  <a:srgbClr val="414558"/>
                </a:solidFill>
                <a:latin typeface="Calibri"/>
              </a:rPr>
              <a:t> </a:t>
            </a:r>
            <a:r>
              <a:rPr sz="2200" b="0" dirty="0" err="1">
                <a:solidFill>
                  <a:srgbClr val="414558"/>
                </a:solidFill>
                <a:latin typeface="Calibri"/>
              </a:rPr>
              <a:t>mit</a:t>
            </a:r>
            <a:r>
              <a:rPr sz="2200" b="0" dirty="0">
                <a:solidFill>
                  <a:srgbClr val="414558"/>
                </a:solidFill>
                <a:latin typeface="Calibri"/>
              </a:rPr>
              <a:t>:</a:t>
            </a:r>
          </a:p>
          <a:p>
            <a:pPr>
              <a:spcAft>
                <a:spcPts val="0"/>
              </a:spcAft>
            </a:pPr>
            <a:r>
              <a:rPr sz="2200" b="0" dirty="0">
                <a:solidFill>
                  <a:srgbClr val="414558"/>
                </a:solidFill>
                <a:latin typeface="Calibri"/>
              </a:rPr>
              <a:t>Sechs </a:t>
            </a:r>
            <a:r>
              <a:rPr sz="2200" b="0" dirty="0" err="1">
                <a:solidFill>
                  <a:srgbClr val="414558"/>
                </a:solidFill>
                <a:latin typeface="Calibri"/>
              </a:rPr>
              <a:t>Buchstaben</a:t>
            </a:r>
            <a:r>
              <a:rPr sz="2200" b="0" dirty="0">
                <a:solidFill>
                  <a:srgbClr val="414558"/>
                </a:solidFill>
                <a:latin typeface="Calibri"/>
              </a:rPr>
              <a:t> </a:t>
            </a:r>
            <a:r>
              <a:rPr sz="2200" b="0" dirty="0" err="1">
                <a:solidFill>
                  <a:srgbClr val="414558"/>
                </a:solidFill>
                <a:latin typeface="Calibri"/>
              </a:rPr>
              <a:t>erinnern</a:t>
            </a:r>
            <a:endParaRPr sz="2200" b="0" dirty="0">
              <a:solidFill>
                <a:srgbClr val="414558"/>
              </a:solidFill>
              <a:latin typeface="Calibri"/>
            </a:endParaRPr>
          </a:p>
          <a:p>
            <a:pPr>
              <a:spcAft>
                <a:spcPts val="0"/>
              </a:spcAft>
            </a:pPr>
            <a:r>
              <a:rPr sz="2200" b="0" dirty="0">
                <a:solidFill>
                  <a:srgbClr val="414558"/>
                </a:solidFill>
                <a:latin typeface="Calibri"/>
              </a:rPr>
              <a:t>an </a:t>
            </a:r>
            <a:r>
              <a:rPr sz="2200" b="0" dirty="0" err="1">
                <a:solidFill>
                  <a:srgbClr val="414558"/>
                </a:solidFill>
                <a:latin typeface="Calibri"/>
              </a:rPr>
              <a:t>sechs</a:t>
            </a:r>
            <a:r>
              <a:rPr sz="2200" b="0" dirty="0">
                <a:solidFill>
                  <a:srgbClr val="414558"/>
                </a:solidFill>
                <a:latin typeface="Calibri"/>
              </a:rPr>
              <a:t> </a:t>
            </a:r>
            <a:r>
              <a:rPr sz="2200" b="0" dirty="0" err="1">
                <a:solidFill>
                  <a:srgbClr val="414558"/>
                </a:solidFill>
                <a:latin typeface="Calibri"/>
              </a:rPr>
              <a:t>Lernstufen</a:t>
            </a:r>
            <a:r>
              <a:rPr sz="2200" b="0" dirty="0">
                <a:solidFill>
                  <a:srgbClr val="414558"/>
                </a:solidFill>
                <a:latin typeface="Calibr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10912" y="1673352"/>
            <a:ext cx="502920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800" b="1">
                <a:solidFill>
                  <a:srgbClr val="BB541D"/>
                </a:solidFill>
                <a:latin typeface="Georgia"/>
              </a:rPr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78424" y="1737360"/>
            <a:ext cx="55321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0">
                <a:solidFill>
                  <a:srgbClr val="141A33"/>
                </a:solidFill>
                <a:latin typeface="Calibri"/>
              </a:rPr>
              <a:t>Lernschwerpunkt auswählen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10912" y="2313432"/>
            <a:ext cx="502920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800" b="1">
                <a:solidFill>
                  <a:srgbClr val="BB541D"/>
                </a:solidFill>
                <a:latin typeface="Georgia"/>
              </a:rPr>
              <a:t>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78424" y="2377440"/>
            <a:ext cx="55321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0">
                <a:solidFill>
                  <a:srgbClr val="141A33"/>
                </a:solidFill>
                <a:latin typeface="Calibri"/>
              </a:rPr>
              <a:t>Üben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0912" y="2953512"/>
            <a:ext cx="502920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800" b="1">
                <a:solidFill>
                  <a:srgbClr val="BB541D"/>
                </a:solidFill>
                <a:latin typeface="Georgia"/>
              </a:rPr>
              <a:t>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78424" y="3017520"/>
            <a:ext cx="55321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0">
                <a:solidFill>
                  <a:srgbClr val="141A33"/>
                </a:solidFill>
                <a:latin typeface="Calibri"/>
              </a:rPr>
              <a:t>Schrittweise verfeinern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10912" y="3593591"/>
            <a:ext cx="502920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800" b="1">
                <a:solidFill>
                  <a:srgbClr val="BB541D"/>
                </a:solidFill>
                <a:latin typeface="Georgia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78424" y="3657599"/>
            <a:ext cx="55321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0">
                <a:solidFill>
                  <a:srgbClr val="141A33"/>
                </a:solidFill>
                <a:latin typeface="Calibri"/>
              </a:rPr>
              <a:t>Absichern und festigen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10912" y="4233672"/>
            <a:ext cx="502920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800" b="1">
                <a:solidFill>
                  <a:srgbClr val="BB541D"/>
                </a:solidFill>
                <a:latin typeface="Georgia"/>
              </a:rPr>
              <a:t>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78424" y="4297680"/>
            <a:ext cx="55321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0">
                <a:solidFill>
                  <a:srgbClr val="141A33"/>
                </a:solidFill>
                <a:latin typeface="Calibri"/>
              </a:rPr>
              <a:t>Koordinieren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10912" y="4873752"/>
            <a:ext cx="502920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800" b="1">
                <a:solidFill>
                  <a:srgbClr val="BB541D"/>
                </a:solidFill>
                <a:latin typeface="Georgia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78424" y="4937760"/>
            <a:ext cx="55321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2200" b="0">
                <a:solidFill>
                  <a:srgbClr val="141A33"/>
                </a:solidFill>
                <a:latin typeface="Calibri"/>
              </a:rPr>
              <a:t>Automatisieren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172200"/>
            <a:ext cx="110642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</a:pPr>
            <a:r>
              <a:rPr sz="1400" b="0">
                <a:solidFill>
                  <a:srgbClr val="414558"/>
                </a:solidFill>
                <a:latin typeface="Calibri"/>
              </a:rPr>
              <a:t>LUSAKA dient hier als neu gebildete Eselsbrücke für das Lernstufenmodell.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FA795390-6B05-C548-79A3-B2DE2F13E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1992409"/>
            <a:ext cx="2244260" cy="1766758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1B16F4D9-5260-BA02-0141-5A1FCFF23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4065178"/>
            <a:ext cx="2244260" cy="19306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00"/>
            <a:ext cx="5450833" cy="57607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82353" y="457200"/>
            <a:ext cx="555214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Stufen als Kreislauf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182353" y="1645920"/>
            <a:ext cx="5552142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Vorlage: Lernstufen des DSB nach Margit Höller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Stufen laufen im Kreis, nicht in einer Linie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Ziel steht in der Mitte: variable Verfügbarkeit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Rückkehr auf eine frühere Stufe ist Teil des Systems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4434196" y="2637012"/>
            <a:ext cx="1199072" cy="437976"/>
          </a:xfrm>
          <a:custGeom>
            <a:avLst/>
            <a:gdLst/>
            <a:ahLst/>
            <a:cxnLst/>
            <a:rect l="l" t="t" r="r" b="b"/>
            <a:pathLst>
              <a:path w="1199072" h="437976">
                <a:moveTo>
                  <a:pt x="0" y="437976"/>
                </a:moveTo>
                <a:lnTo>
                  <a:pt x="31758" y="416126"/>
                </a:lnTo>
                <a:lnTo>
                  <a:pt x="64233" y="394701"/>
                </a:lnTo>
                <a:lnTo>
                  <a:pt x="97410" y="373712"/>
                </a:lnTo>
                <a:lnTo>
                  <a:pt x="131275" y="353166"/>
                </a:lnTo>
                <a:lnTo>
                  <a:pt x="165812" y="333074"/>
                </a:lnTo>
                <a:lnTo>
                  <a:pt x="201007" y="313444"/>
                </a:lnTo>
                <a:lnTo>
                  <a:pt x="236844" y="294284"/>
                </a:lnTo>
                <a:lnTo>
                  <a:pt x="273307" y="275604"/>
                </a:lnTo>
                <a:lnTo>
                  <a:pt x="310381" y="257410"/>
                </a:lnTo>
                <a:lnTo>
                  <a:pt x="348048" y="239712"/>
                </a:lnTo>
                <a:lnTo>
                  <a:pt x="386294" y="222517"/>
                </a:lnTo>
                <a:lnTo>
                  <a:pt x="425100" y="205832"/>
                </a:lnTo>
                <a:lnTo>
                  <a:pt x="464450" y="189665"/>
                </a:lnTo>
                <a:lnTo>
                  <a:pt x="504326" y="174023"/>
                </a:lnTo>
                <a:lnTo>
                  <a:pt x="544712" y="158913"/>
                </a:lnTo>
                <a:lnTo>
                  <a:pt x="585589" y="144341"/>
                </a:lnTo>
                <a:lnTo>
                  <a:pt x="626939" y="130314"/>
                </a:lnTo>
                <a:lnTo>
                  <a:pt x="668745" y="116838"/>
                </a:lnTo>
                <a:lnTo>
                  <a:pt x="710987" y="103919"/>
                </a:lnTo>
                <a:lnTo>
                  <a:pt x="753648" y="91562"/>
                </a:lnTo>
                <a:lnTo>
                  <a:pt x="796709" y="79773"/>
                </a:lnTo>
                <a:lnTo>
                  <a:pt x="840150" y="68557"/>
                </a:lnTo>
                <a:lnTo>
                  <a:pt x="883953" y="57919"/>
                </a:lnTo>
                <a:lnTo>
                  <a:pt x="928099" y="47864"/>
                </a:lnTo>
                <a:lnTo>
                  <a:pt x="972567" y="38397"/>
                </a:lnTo>
                <a:lnTo>
                  <a:pt x="1017340" y="29520"/>
                </a:lnTo>
                <a:lnTo>
                  <a:pt x="1062396" y="21238"/>
                </a:lnTo>
                <a:lnTo>
                  <a:pt x="1107717" y="13556"/>
                </a:lnTo>
                <a:lnTo>
                  <a:pt x="1153282" y="6475"/>
                </a:lnTo>
                <a:lnTo>
                  <a:pt x="1199072" y="0"/>
                </a:lnTo>
              </a:path>
            </a:pathLst>
          </a:custGeom>
          <a:noFill/>
          <a:ln w="25400">
            <a:solidFill>
              <a:srgbClr val="BB541D"/>
            </a:solidFill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Freeform 24"/>
          <p:cNvSpPr/>
          <p:nvPr/>
        </p:nvSpPr>
        <p:spPr>
          <a:xfrm>
            <a:off x="3858768" y="3585384"/>
            <a:ext cx="109647" cy="875952"/>
          </a:xfrm>
          <a:custGeom>
            <a:avLst/>
            <a:gdLst/>
            <a:ahLst/>
            <a:cxnLst/>
            <a:rect l="l" t="t" r="r" b="b"/>
            <a:pathLst>
              <a:path w="109647" h="875952">
                <a:moveTo>
                  <a:pt x="109647" y="875952"/>
                </a:moveTo>
                <a:lnTo>
                  <a:pt x="95616" y="847627"/>
                </a:lnTo>
                <a:lnTo>
                  <a:pt x="82526" y="819121"/>
                </a:lnTo>
                <a:lnTo>
                  <a:pt x="70383" y="790449"/>
                </a:lnTo>
                <a:lnTo>
                  <a:pt x="59191" y="761622"/>
                </a:lnTo>
                <a:lnTo>
                  <a:pt x="48955" y="732653"/>
                </a:lnTo>
                <a:lnTo>
                  <a:pt x="39682" y="703555"/>
                </a:lnTo>
                <a:lnTo>
                  <a:pt x="31373" y="674341"/>
                </a:lnTo>
                <a:lnTo>
                  <a:pt x="24033" y="645022"/>
                </a:lnTo>
                <a:lnTo>
                  <a:pt x="17665" y="615613"/>
                </a:lnTo>
                <a:lnTo>
                  <a:pt x="12272" y="586126"/>
                </a:lnTo>
                <a:lnTo>
                  <a:pt x="7857" y="556574"/>
                </a:lnTo>
                <a:lnTo>
                  <a:pt x="4421" y="526970"/>
                </a:lnTo>
                <a:lnTo>
                  <a:pt x="1965" y="497327"/>
                </a:lnTo>
                <a:lnTo>
                  <a:pt x="491" y="467658"/>
                </a:lnTo>
                <a:lnTo>
                  <a:pt x="0" y="437976"/>
                </a:lnTo>
                <a:lnTo>
                  <a:pt x="491" y="408294"/>
                </a:lnTo>
                <a:lnTo>
                  <a:pt x="1965" y="378625"/>
                </a:lnTo>
                <a:lnTo>
                  <a:pt x="4421" y="348982"/>
                </a:lnTo>
                <a:lnTo>
                  <a:pt x="7857" y="319378"/>
                </a:lnTo>
                <a:lnTo>
                  <a:pt x="12272" y="289826"/>
                </a:lnTo>
                <a:lnTo>
                  <a:pt x="17665" y="260339"/>
                </a:lnTo>
                <a:lnTo>
                  <a:pt x="24033" y="230930"/>
                </a:lnTo>
                <a:lnTo>
                  <a:pt x="31373" y="201611"/>
                </a:lnTo>
                <a:lnTo>
                  <a:pt x="39682" y="172397"/>
                </a:lnTo>
                <a:lnTo>
                  <a:pt x="48955" y="143299"/>
                </a:lnTo>
                <a:lnTo>
                  <a:pt x="59191" y="114330"/>
                </a:lnTo>
                <a:lnTo>
                  <a:pt x="70383" y="85503"/>
                </a:lnTo>
                <a:lnTo>
                  <a:pt x="82526" y="56831"/>
                </a:lnTo>
                <a:lnTo>
                  <a:pt x="95616" y="28325"/>
                </a:lnTo>
                <a:lnTo>
                  <a:pt x="109647" y="0"/>
                </a:lnTo>
              </a:path>
            </a:pathLst>
          </a:custGeom>
          <a:noFill/>
          <a:ln w="25400">
            <a:solidFill>
              <a:srgbClr val="BB541D"/>
            </a:solidFill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Freeform 23"/>
          <p:cNvSpPr/>
          <p:nvPr/>
        </p:nvSpPr>
        <p:spPr>
          <a:xfrm>
            <a:off x="4434196" y="4971732"/>
            <a:ext cx="1199072" cy="437976"/>
          </a:xfrm>
          <a:custGeom>
            <a:avLst/>
            <a:gdLst/>
            <a:ahLst/>
            <a:cxnLst/>
            <a:rect l="l" t="t" r="r" b="b"/>
            <a:pathLst>
              <a:path w="1199072" h="437976">
                <a:moveTo>
                  <a:pt x="1199072" y="437976"/>
                </a:moveTo>
                <a:lnTo>
                  <a:pt x="1153282" y="431501"/>
                </a:lnTo>
                <a:lnTo>
                  <a:pt x="1107717" y="424420"/>
                </a:lnTo>
                <a:lnTo>
                  <a:pt x="1062396" y="416738"/>
                </a:lnTo>
                <a:lnTo>
                  <a:pt x="1017340" y="408456"/>
                </a:lnTo>
                <a:lnTo>
                  <a:pt x="972567" y="399579"/>
                </a:lnTo>
                <a:lnTo>
                  <a:pt x="928099" y="390112"/>
                </a:lnTo>
                <a:lnTo>
                  <a:pt x="883953" y="380057"/>
                </a:lnTo>
                <a:lnTo>
                  <a:pt x="840150" y="369419"/>
                </a:lnTo>
                <a:lnTo>
                  <a:pt x="796709" y="358203"/>
                </a:lnTo>
                <a:lnTo>
                  <a:pt x="753648" y="346414"/>
                </a:lnTo>
                <a:lnTo>
                  <a:pt x="710987" y="334057"/>
                </a:lnTo>
                <a:lnTo>
                  <a:pt x="668745" y="321138"/>
                </a:lnTo>
                <a:lnTo>
                  <a:pt x="626939" y="307662"/>
                </a:lnTo>
                <a:lnTo>
                  <a:pt x="585589" y="293635"/>
                </a:lnTo>
                <a:lnTo>
                  <a:pt x="544712" y="279063"/>
                </a:lnTo>
                <a:lnTo>
                  <a:pt x="504326" y="263953"/>
                </a:lnTo>
                <a:lnTo>
                  <a:pt x="464450" y="248311"/>
                </a:lnTo>
                <a:lnTo>
                  <a:pt x="425100" y="232144"/>
                </a:lnTo>
                <a:lnTo>
                  <a:pt x="386294" y="215459"/>
                </a:lnTo>
                <a:lnTo>
                  <a:pt x="348048" y="198264"/>
                </a:lnTo>
                <a:lnTo>
                  <a:pt x="310381" y="180566"/>
                </a:lnTo>
                <a:lnTo>
                  <a:pt x="273307" y="162372"/>
                </a:lnTo>
                <a:lnTo>
                  <a:pt x="236844" y="143692"/>
                </a:lnTo>
                <a:lnTo>
                  <a:pt x="201007" y="124532"/>
                </a:lnTo>
                <a:lnTo>
                  <a:pt x="165812" y="104902"/>
                </a:lnTo>
                <a:lnTo>
                  <a:pt x="131275" y="84810"/>
                </a:lnTo>
                <a:lnTo>
                  <a:pt x="97410" y="64264"/>
                </a:lnTo>
                <a:lnTo>
                  <a:pt x="64233" y="43275"/>
                </a:lnTo>
                <a:lnTo>
                  <a:pt x="31758" y="2185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rgbClr val="BB541D"/>
            </a:solidFill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Freeform 22"/>
          <p:cNvSpPr/>
          <p:nvPr/>
        </p:nvSpPr>
        <p:spPr>
          <a:xfrm>
            <a:off x="6564828" y="4971732"/>
            <a:ext cx="1199072" cy="437976"/>
          </a:xfrm>
          <a:custGeom>
            <a:avLst/>
            <a:gdLst/>
            <a:ahLst/>
            <a:cxnLst/>
            <a:rect l="l" t="t" r="r" b="b"/>
            <a:pathLst>
              <a:path w="1199072" h="437976">
                <a:moveTo>
                  <a:pt x="1199072" y="0"/>
                </a:moveTo>
                <a:lnTo>
                  <a:pt x="1167314" y="21850"/>
                </a:lnTo>
                <a:lnTo>
                  <a:pt x="1134839" y="43275"/>
                </a:lnTo>
                <a:lnTo>
                  <a:pt x="1101662" y="64264"/>
                </a:lnTo>
                <a:lnTo>
                  <a:pt x="1067797" y="84810"/>
                </a:lnTo>
                <a:lnTo>
                  <a:pt x="1033260" y="104902"/>
                </a:lnTo>
                <a:lnTo>
                  <a:pt x="998065" y="124532"/>
                </a:lnTo>
                <a:lnTo>
                  <a:pt x="962228" y="143692"/>
                </a:lnTo>
                <a:lnTo>
                  <a:pt x="925765" y="162372"/>
                </a:lnTo>
                <a:lnTo>
                  <a:pt x="888691" y="180566"/>
                </a:lnTo>
                <a:lnTo>
                  <a:pt x="851024" y="198264"/>
                </a:lnTo>
                <a:lnTo>
                  <a:pt x="812778" y="215459"/>
                </a:lnTo>
                <a:lnTo>
                  <a:pt x="773972" y="232144"/>
                </a:lnTo>
                <a:lnTo>
                  <a:pt x="734622" y="248311"/>
                </a:lnTo>
                <a:lnTo>
                  <a:pt x="694746" y="263953"/>
                </a:lnTo>
                <a:lnTo>
                  <a:pt x="654360" y="279063"/>
                </a:lnTo>
                <a:lnTo>
                  <a:pt x="613483" y="293635"/>
                </a:lnTo>
                <a:lnTo>
                  <a:pt x="572133" y="307662"/>
                </a:lnTo>
                <a:lnTo>
                  <a:pt x="530327" y="321138"/>
                </a:lnTo>
                <a:lnTo>
                  <a:pt x="488085" y="334057"/>
                </a:lnTo>
                <a:lnTo>
                  <a:pt x="445424" y="346414"/>
                </a:lnTo>
                <a:lnTo>
                  <a:pt x="402363" y="358203"/>
                </a:lnTo>
                <a:lnTo>
                  <a:pt x="358922" y="369419"/>
                </a:lnTo>
                <a:lnTo>
                  <a:pt x="315119" y="380057"/>
                </a:lnTo>
                <a:lnTo>
                  <a:pt x="270973" y="390112"/>
                </a:lnTo>
                <a:lnTo>
                  <a:pt x="226505" y="399579"/>
                </a:lnTo>
                <a:lnTo>
                  <a:pt x="181732" y="408456"/>
                </a:lnTo>
                <a:lnTo>
                  <a:pt x="136676" y="416738"/>
                </a:lnTo>
                <a:lnTo>
                  <a:pt x="91355" y="424420"/>
                </a:lnTo>
                <a:lnTo>
                  <a:pt x="45790" y="431501"/>
                </a:lnTo>
                <a:lnTo>
                  <a:pt x="0" y="437976"/>
                </a:lnTo>
              </a:path>
            </a:pathLst>
          </a:custGeom>
          <a:noFill/>
          <a:ln w="25400">
            <a:solidFill>
              <a:srgbClr val="BB541D"/>
            </a:solidFill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Freeform 21"/>
          <p:cNvSpPr/>
          <p:nvPr/>
        </p:nvSpPr>
        <p:spPr>
          <a:xfrm>
            <a:off x="8229681" y="3585384"/>
            <a:ext cx="109647" cy="875952"/>
          </a:xfrm>
          <a:custGeom>
            <a:avLst/>
            <a:gdLst/>
            <a:ahLst/>
            <a:cxnLst/>
            <a:rect l="l" t="t" r="r" b="b"/>
            <a:pathLst>
              <a:path w="109647" h="875952">
                <a:moveTo>
                  <a:pt x="0" y="0"/>
                </a:moveTo>
                <a:lnTo>
                  <a:pt x="14031" y="28325"/>
                </a:lnTo>
                <a:lnTo>
                  <a:pt x="27121" y="56831"/>
                </a:lnTo>
                <a:lnTo>
                  <a:pt x="39264" y="85503"/>
                </a:lnTo>
                <a:lnTo>
                  <a:pt x="50456" y="114330"/>
                </a:lnTo>
                <a:lnTo>
                  <a:pt x="60692" y="143299"/>
                </a:lnTo>
                <a:lnTo>
                  <a:pt x="69965" y="172397"/>
                </a:lnTo>
                <a:lnTo>
                  <a:pt x="78274" y="201611"/>
                </a:lnTo>
                <a:lnTo>
                  <a:pt x="85614" y="230930"/>
                </a:lnTo>
                <a:lnTo>
                  <a:pt x="91982" y="260339"/>
                </a:lnTo>
                <a:lnTo>
                  <a:pt x="97375" y="289826"/>
                </a:lnTo>
                <a:lnTo>
                  <a:pt x="101790" y="319378"/>
                </a:lnTo>
                <a:lnTo>
                  <a:pt x="105226" y="348982"/>
                </a:lnTo>
                <a:lnTo>
                  <a:pt x="107682" y="378625"/>
                </a:lnTo>
                <a:lnTo>
                  <a:pt x="109156" y="408294"/>
                </a:lnTo>
                <a:lnTo>
                  <a:pt x="109647" y="437976"/>
                </a:lnTo>
                <a:lnTo>
                  <a:pt x="109156" y="467658"/>
                </a:lnTo>
                <a:lnTo>
                  <a:pt x="107682" y="497327"/>
                </a:lnTo>
                <a:lnTo>
                  <a:pt x="105226" y="526970"/>
                </a:lnTo>
                <a:lnTo>
                  <a:pt x="101790" y="556574"/>
                </a:lnTo>
                <a:lnTo>
                  <a:pt x="97375" y="586126"/>
                </a:lnTo>
                <a:lnTo>
                  <a:pt x="91982" y="615613"/>
                </a:lnTo>
                <a:lnTo>
                  <a:pt x="85614" y="645022"/>
                </a:lnTo>
                <a:lnTo>
                  <a:pt x="78274" y="674341"/>
                </a:lnTo>
                <a:lnTo>
                  <a:pt x="69965" y="703555"/>
                </a:lnTo>
                <a:lnTo>
                  <a:pt x="60692" y="732653"/>
                </a:lnTo>
                <a:lnTo>
                  <a:pt x="50456" y="761622"/>
                </a:lnTo>
                <a:lnTo>
                  <a:pt x="39264" y="790449"/>
                </a:lnTo>
                <a:lnTo>
                  <a:pt x="27121" y="819121"/>
                </a:lnTo>
                <a:lnTo>
                  <a:pt x="14031" y="847627"/>
                </a:lnTo>
                <a:lnTo>
                  <a:pt x="0" y="875952"/>
                </a:lnTo>
              </a:path>
            </a:pathLst>
          </a:custGeom>
          <a:noFill/>
          <a:ln w="25400">
            <a:solidFill>
              <a:srgbClr val="BB541D"/>
            </a:solidFill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Freeform 2"/>
          <p:cNvSpPr/>
          <p:nvPr/>
        </p:nvSpPr>
        <p:spPr>
          <a:xfrm>
            <a:off x="6564828" y="2637012"/>
            <a:ext cx="1199072" cy="437976"/>
          </a:xfrm>
          <a:custGeom>
            <a:avLst/>
            <a:gdLst/>
            <a:ahLst/>
            <a:cxnLst/>
            <a:rect l="l" t="t" r="r" b="b"/>
            <a:pathLst>
              <a:path w="1199072" h="437976">
                <a:moveTo>
                  <a:pt x="0" y="0"/>
                </a:moveTo>
                <a:lnTo>
                  <a:pt x="45790" y="6475"/>
                </a:lnTo>
                <a:lnTo>
                  <a:pt x="91355" y="13556"/>
                </a:lnTo>
                <a:lnTo>
                  <a:pt x="136676" y="21238"/>
                </a:lnTo>
                <a:lnTo>
                  <a:pt x="181732" y="29520"/>
                </a:lnTo>
                <a:lnTo>
                  <a:pt x="226505" y="38397"/>
                </a:lnTo>
                <a:lnTo>
                  <a:pt x="270973" y="47864"/>
                </a:lnTo>
                <a:lnTo>
                  <a:pt x="315119" y="57919"/>
                </a:lnTo>
                <a:lnTo>
                  <a:pt x="358922" y="68557"/>
                </a:lnTo>
                <a:lnTo>
                  <a:pt x="402363" y="79773"/>
                </a:lnTo>
                <a:lnTo>
                  <a:pt x="445424" y="91562"/>
                </a:lnTo>
                <a:lnTo>
                  <a:pt x="488085" y="103919"/>
                </a:lnTo>
                <a:lnTo>
                  <a:pt x="530327" y="116838"/>
                </a:lnTo>
                <a:lnTo>
                  <a:pt x="572133" y="130314"/>
                </a:lnTo>
                <a:lnTo>
                  <a:pt x="613483" y="144341"/>
                </a:lnTo>
                <a:lnTo>
                  <a:pt x="654360" y="158913"/>
                </a:lnTo>
                <a:lnTo>
                  <a:pt x="694746" y="174023"/>
                </a:lnTo>
                <a:lnTo>
                  <a:pt x="734622" y="189665"/>
                </a:lnTo>
                <a:lnTo>
                  <a:pt x="773972" y="205832"/>
                </a:lnTo>
                <a:lnTo>
                  <a:pt x="812778" y="222517"/>
                </a:lnTo>
                <a:lnTo>
                  <a:pt x="851024" y="239712"/>
                </a:lnTo>
                <a:lnTo>
                  <a:pt x="888691" y="257410"/>
                </a:lnTo>
                <a:lnTo>
                  <a:pt x="925765" y="275604"/>
                </a:lnTo>
                <a:lnTo>
                  <a:pt x="962228" y="294284"/>
                </a:lnTo>
                <a:lnTo>
                  <a:pt x="998065" y="313444"/>
                </a:lnTo>
                <a:lnTo>
                  <a:pt x="1033260" y="333074"/>
                </a:lnTo>
                <a:lnTo>
                  <a:pt x="1067797" y="353166"/>
                </a:lnTo>
                <a:lnTo>
                  <a:pt x="1101662" y="373712"/>
                </a:lnTo>
                <a:lnTo>
                  <a:pt x="1134839" y="394701"/>
                </a:lnTo>
                <a:lnTo>
                  <a:pt x="1167314" y="416126"/>
                </a:lnTo>
                <a:lnTo>
                  <a:pt x="1199072" y="437976"/>
                </a:lnTo>
              </a:path>
            </a:pathLst>
          </a:custGeom>
          <a:noFill/>
          <a:ln w="25400">
            <a:solidFill>
              <a:srgbClr val="BB541D"/>
            </a:solidFill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sechs Stufen im Überblick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833872" y="2340864"/>
            <a:ext cx="530352" cy="530352"/>
          </a:xfrm>
          <a:prstGeom prst="ellipse">
            <a:avLst/>
          </a:prstGeom>
          <a:solidFill>
            <a:srgbClr val="BB541D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de-DE" sz="2300" b="1">
                <a:solidFill>
                  <a:srgbClr val="F6F3EC"/>
                </a:solidFill>
                <a:latin typeface="Georgia"/>
              </a:rPr>
              <a:t>L</a:t>
            </a:r>
          </a:p>
        </p:txBody>
      </p:sp>
      <p:sp>
        <p:nvSpPr>
          <p:cNvPr id="5" name="Text 3"/>
          <p:cNvSpPr/>
          <p:nvPr/>
        </p:nvSpPr>
        <p:spPr>
          <a:xfrm>
            <a:off x="4178808" y="1481328"/>
            <a:ext cx="3840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</a:t>
            </a:r>
            <a:r>
              <a:rPr lang="en-US" sz="1600" b="1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Lernschwerpunkt:
</a:t>
            </a: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erlernen / erwerben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178808" y="2084831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 verstehen, grobe Form herstellen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4011" y="3049524"/>
            <a:ext cx="530352" cy="530352"/>
          </a:xfrm>
          <a:prstGeom prst="ellipse">
            <a:avLst/>
          </a:prstGeom>
          <a:solidFill>
            <a:srgbClr val="BB541D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de-DE" sz="2300" b="1">
                <a:solidFill>
                  <a:srgbClr val="F6F3EC"/>
                </a:solidFill>
                <a:latin typeface="Georgia"/>
              </a:rPr>
              <a:t>U</a:t>
            </a:r>
          </a:p>
        </p:txBody>
      </p:sp>
      <p:sp>
        <p:nvSpPr>
          <p:cNvPr id="8" name="Text 6"/>
          <p:cNvSpPr/>
          <p:nvPr/>
        </p:nvSpPr>
        <p:spPr>
          <a:xfrm>
            <a:off x="8613648" y="2770632"/>
            <a:ext cx="29992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</a:t>
            </a:r>
            <a:r>
              <a:rPr lang="en-US" sz="1600" b="1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13648" y="3264408"/>
            <a:ext cx="299923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Wiederholen ohne Zeit- und Trefferdruck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774011" y="4466844"/>
            <a:ext cx="530352" cy="530352"/>
          </a:xfrm>
          <a:prstGeom prst="ellipse">
            <a:avLst/>
          </a:prstGeom>
          <a:solidFill>
            <a:srgbClr val="BB541D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de-DE" sz="2300" b="1">
                <a:solidFill>
                  <a:srgbClr val="F6F3EC"/>
                </a:solidFill>
                <a:latin typeface="Georgia"/>
              </a:rPr>
              <a:t>S</a:t>
            </a:r>
          </a:p>
        </p:txBody>
      </p:sp>
      <p:sp>
        <p:nvSpPr>
          <p:cNvPr id="11" name="Text 9"/>
          <p:cNvSpPr/>
          <p:nvPr/>
        </p:nvSpPr>
        <p:spPr>
          <a:xfrm>
            <a:off x="8613648" y="4407408"/>
            <a:ext cx="29992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</a:t>
            </a:r>
            <a:r>
              <a:rPr lang="en-US" sz="1600" b="1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Schrittweise </a:t>
            </a: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verfeinern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613648" y="4901184"/>
            <a:ext cx="2999232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Bewegungsdetails und Empfinden schärfen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833872" y="5175504"/>
            <a:ext cx="530352" cy="530352"/>
          </a:xfrm>
          <a:prstGeom prst="ellipse">
            <a:avLst/>
          </a:prstGeom>
          <a:solidFill>
            <a:srgbClr val="BB541D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de-DE" sz="2300" b="1">
                <a:solidFill>
                  <a:srgbClr val="F6F3EC"/>
                </a:solidFill>
                <a:latin typeface="Georgia"/>
              </a:rPr>
              <a:t>A</a:t>
            </a:r>
          </a:p>
        </p:txBody>
      </p:sp>
      <p:sp>
        <p:nvSpPr>
          <p:cNvPr id="14" name="Text 12"/>
          <p:cNvSpPr/>
          <p:nvPr/>
        </p:nvSpPr>
        <p:spPr>
          <a:xfrm>
            <a:off x="4178808" y="576072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</a:t>
            </a:r>
            <a:r>
              <a:rPr lang="en-US" sz="1600" b="1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Absichern / </a:t>
            </a: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festigen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178808" y="62636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 werden, auch bei Störungen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893732" y="4466844"/>
            <a:ext cx="530352" cy="530352"/>
          </a:xfrm>
          <a:prstGeom prst="ellipse">
            <a:avLst/>
          </a:prstGeom>
          <a:solidFill>
            <a:srgbClr val="BB541D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de-DE" sz="2300" b="1">
                <a:solidFill>
                  <a:srgbClr val="F6F3EC"/>
                </a:solidFill>
                <a:latin typeface="Georgia"/>
              </a:rPr>
              <a:t>K</a:t>
            </a:r>
          </a:p>
        </p:txBody>
      </p:sp>
      <p:sp>
        <p:nvSpPr>
          <p:cNvPr id="17" name="Text 15"/>
          <p:cNvSpPr/>
          <p:nvPr/>
        </p:nvSpPr>
        <p:spPr>
          <a:xfrm>
            <a:off x="548640" y="4407408"/>
            <a:ext cx="30358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 </a:t>
            </a:r>
            <a:r>
              <a:rPr lang="en-US" sz="1600" b="1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Koordinieren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8640" y="4901184"/>
            <a:ext cx="303580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Elemente aufeinander abstimmen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893732" y="3049524"/>
            <a:ext cx="530352" cy="530352"/>
          </a:xfrm>
          <a:prstGeom prst="ellipse">
            <a:avLst/>
          </a:prstGeom>
          <a:solidFill>
            <a:srgbClr val="BB541D"/>
          </a:solidFill>
          <a:ln>
            <a:noFill/>
          </a:ln>
        </p:spPr>
        <p:txBody>
          <a:bodyPr wrap="square" lIns="0" tIns="0" rIns="0" bIns="0" anchor="ctr"/>
          <a:lstStyle/>
          <a:p>
            <a:pPr algn="ctr"/>
            <a:r>
              <a:rPr lang="de-DE" sz="2300" b="1">
                <a:solidFill>
                  <a:srgbClr val="F6F3EC"/>
                </a:solidFill>
                <a:latin typeface="Georgia"/>
              </a:rPr>
              <a:t>A</a:t>
            </a:r>
          </a:p>
        </p:txBody>
      </p:sp>
      <p:sp>
        <p:nvSpPr>
          <p:cNvPr id="20" name="Text 18"/>
          <p:cNvSpPr/>
          <p:nvPr/>
        </p:nvSpPr>
        <p:spPr>
          <a:xfrm>
            <a:off x="548640" y="2770632"/>
            <a:ext cx="303580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 </a:t>
            </a:r>
            <a:r>
              <a:rPr lang="en-US" sz="1600" b="1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Automatisieren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48640" y="3264408"/>
            <a:ext cx="303580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 läuft ohne bewusste Steuerung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72000" y="3529584"/>
            <a:ext cx="3054096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000" b="1">
                <a:solidFill>
                  <a:srgbClr val="141A33"/>
                </a:solidFill>
                <a:latin typeface="Georgia"/>
              </a:rPr>
              <a:t>LUSAKA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0" y="4187952"/>
            <a:ext cx="3054096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800">
                <a:solidFill>
                  <a:srgbClr val="414558"/>
                </a:solidFill>
                <a:latin typeface="Calibri"/>
              </a:rPr>
              <a:t>Ziel: variable</a:t>
            </a:r>
          </a:p>
          <a:p>
            <a:pPr algn="ctr"/>
            <a:r>
              <a:rPr sz="1800">
                <a:solidFill>
                  <a:srgbClr val="414558"/>
                </a:solidFill>
                <a:latin typeface="Calibri"/>
              </a:rPr>
              <a:t>Verfügbarkeit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Ziel der Stufen: variable Verfügbarkeit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554480"/>
            <a:ext cx="5524348" cy="4663440"/>
          </a:xfrm>
          <a:prstGeom prst="rect">
            <a:avLst/>
          </a:prstGeom>
          <a:solidFill>
            <a:srgbClr val="2F3449"/>
          </a:solidFill>
          <a:ln w="12700">
            <a:solidFill>
              <a:srgbClr val="61647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5524348" cy="548640"/>
          </a:xfrm>
          <a:prstGeom prst="rect">
            <a:avLst/>
          </a:prstGeom>
          <a:solidFill>
            <a:srgbClr val="53576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Text 3"/>
          <p:cNvSpPr/>
          <p:nvPr/>
        </p:nvSpPr>
        <p:spPr>
          <a:xfrm>
            <a:off x="685800" y="1627632"/>
            <a:ext cx="50671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Nur unter Laborbedingungen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194560"/>
            <a:ext cx="50671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Funktioniert auf dem gewohnten Stand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Bricht bei fremdem Licht ein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Hält dem Wettkampfdruck nicht stand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210148" y="1554480"/>
            <a:ext cx="5524348" cy="4663440"/>
          </a:xfrm>
          <a:prstGeom prst="rect">
            <a:avLst/>
          </a:prstGeom>
          <a:solidFill>
            <a:srgbClr val="2F3449"/>
          </a:solidFill>
          <a:ln w="12700">
            <a:solidFill>
              <a:srgbClr val="61647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Shape 6"/>
          <p:cNvSpPr/>
          <p:nvPr/>
        </p:nvSpPr>
        <p:spPr>
          <a:xfrm>
            <a:off x="6210148" y="1554480"/>
            <a:ext cx="5524348" cy="548640"/>
          </a:xfrm>
          <a:prstGeom prst="rect">
            <a:avLst/>
          </a:prstGeom>
          <a:solidFill>
            <a:srgbClr val="C0562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" name="Text 7"/>
          <p:cNvSpPr/>
          <p:nvPr/>
        </p:nvSpPr>
        <p:spPr>
          <a:xfrm>
            <a:off x="6438748" y="1627632"/>
            <a:ext cx="50671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Variable Verfügbar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38748" y="2194560"/>
            <a:ext cx="50671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Trägt in jeder Schießstätte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Übersteht Störungen im Ablauf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F6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Bleibt bei veränderter Waffe erhalten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Warum der Weg zurück dazugehört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11277295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neues Element beginnt wieder in Stufe 1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neue Disziplin startet den Kreislauf neu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eine veränderte Waffe ist ein Neuanfang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Erfahrene Schützen schulen den Anschlag bewusst nach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Rückkehr ist kein Rückschritt, sondern System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05840"/>
            <a:ext cx="3657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D187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8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0"/>
            <a:ext cx="11277295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Technikelemente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4206240"/>
            <a:ext cx="112772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Elf Bausteine, die zusammen einen Schuss ergeben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12 Technikelemente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001940"/>
              </p:ext>
            </p:extLst>
          </p:nvPr>
        </p:nvGraphicFramePr>
        <p:xfrm>
          <a:off x="457200" y="1554480"/>
          <a:ext cx="11277294" cy="4602480"/>
        </p:xfrm>
        <a:graphic>
          <a:graphicData uri="http://schemas.openxmlformats.org/drawingml/2006/table">
            <a:tbl>
              <a:tblPr/>
              <a:tblGrid>
                <a:gridCol w="375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9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9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Nr.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62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Technikelement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62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Kurz gefasst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6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 und Standaufbau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Beinstellung, Fußstellung, Gewichtsverteilung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 und Körperhaltung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Becken, Rumpf und Kopf im Stand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Hüfte und Gewichtsverlagerung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Hüfte als Zentrum des Systems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Schaft- und Anschlagaufbau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Schaftlänge, Handhaltung, Kontaktpunkte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Stützarm und Stützellbogen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Armstreckung und Ellbogenstellung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Abzugshand und Griffgestaltung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Handgelenkwinkel, Griffkraft, Fingerlage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Kopfhaltung und Zielauge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Kopfauflage, Abstand zum Diopter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Visierung und Zielbild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Diopter, Ringkorn, Scheibe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Atmung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Atemrhythmus und Atempause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195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Abzug und Schussauslösung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Abzugstechnik ohne Mitbewegung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863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 err="1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Nachzielen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 err="1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Verweilen</a:t>
                      </a: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</a:t>
                      </a: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Zielbild</a:t>
                      </a: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</a:t>
                      </a: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dem Schuss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931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latin typeface="Calibri" charset="0"/>
                          <a:ea typeface="Calibri" charset="0"/>
                          <a:cs typeface="Calibri" charset="0"/>
                        </a:rPr>
                        <a:t>12</a:t>
                      </a: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 err="1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Handlungskomplex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Zielen-</a:t>
                      </a:r>
                      <a:r>
                        <a:rPr lang="en-US" sz="1600" dirty="0" err="1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Atmen</a:t>
                      </a: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r>
                        <a:rPr lang="en-US" sz="1600" dirty="0" err="1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Abziehen-Nachzielen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8837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Grundstruktur jeder Übung</a:t>
            </a:r>
            <a:endParaRPr lang="en-US" sz="3200" dirty="0"/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548640" y="1645920"/>
            <a:ext cx="209397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de-DE" sz="2400" b="1">
                <a:solidFill>
                  <a:srgbClr val="BB541D"/>
                </a:solidFill>
                <a:latin typeface="Georgia"/>
              </a:rPr>
              <a:t>1</a:t>
            </a:r>
          </a:p>
        </p:txBody>
      </p:sp>
      <p:pic>
        <p:nvPicPr>
          <p:cNvPr id="4" name="Picture 3" descr="image-1b2dc6a2c768cb2db5ad26932170b91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7" y="2568337"/>
            <a:ext cx="1234440" cy="7612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794760"/>
            <a:ext cx="2093976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Vormachen und</a:t>
            </a:r>
          </a:p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wahrnehmen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754880"/>
            <a:ext cx="2093976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Der Schütze</a:t>
            </a:r>
          </a:p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benennt selbst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98064" y="1645920"/>
            <a:ext cx="2093976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BB541D"/>
                </a:solidFill>
                <a:latin typeface="Georgia"/>
              </a:rPr>
              <a:t>2</a:t>
            </a:r>
          </a:p>
        </p:txBody>
      </p:sp>
      <p:pic>
        <p:nvPicPr>
          <p:cNvPr id="8" name="Picture 7" descr="image-d880d348690de7d5e40ac27175a1c1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7832" y="2452266"/>
            <a:ext cx="1234440" cy="9933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98064" y="3794760"/>
            <a:ext cx="2093976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Üben ohne</a:t>
            </a:r>
          </a:p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Ergebnis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98064" y="4754880"/>
            <a:ext cx="2093976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Ohne Zeitdruck,</a:t>
            </a:r>
          </a:p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ohne Wertung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47488" y="1645920"/>
            <a:ext cx="2093976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BB541D"/>
                </a:solidFill>
                <a:latin typeface="Georgia"/>
              </a:rPr>
              <a:t>3</a:t>
            </a:r>
          </a:p>
        </p:txBody>
      </p:sp>
      <p:pic>
        <p:nvPicPr>
          <p:cNvPr id="12" name="Picture 11" descr="image-41ef13370e31b919e220e57793d7ad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255" y="2434502"/>
            <a:ext cx="1234440" cy="10288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47488" y="3794760"/>
            <a:ext cx="2093976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Üben mit</a:t>
            </a:r>
          </a:p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Rückmeldung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47488" y="4754880"/>
            <a:ext cx="2093976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Hinweis, Video,</a:t>
            </a:r>
          </a:p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Wandspiegel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96912" y="1645920"/>
            <a:ext cx="2093976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BB541D"/>
                </a:solidFill>
                <a:latin typeface="Georgia"/>
              </a:rPr>
              <a:t>4</a:t>
            </a:r>
          </a:p>
        </p:txBody>
      </p:sp>
      <p:pic>
        <p:nvPicPr>
          <p:cNvPr id="16" name="Picture 15" descr="image-ec36a277ea8134867a6476fd2c6a494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6126" y="2331720"/>
            <a:ext cx="1155547" cy="12344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296912" y="3794760"/>
            <a:ext cx="2093976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Rückmeldung</a:t>
            </a:r>
          </a:p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reduzieren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96912" y="4754880"/>
            <a:ext cx="2093976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Der Schütze</a:t>
            </a:r>
          </a:p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bewertet selbst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46336" y="1645920"/>
            <a:ext cx="2093976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BB541D"/>
                </a:solidFill>
                <a:latin typeface="Georgia"/>
              </a:rPr>
              <a:t>5</a:t>
            </a:r>
          </a:p>
        </p:txBody>
      </p:sp>
      <p:pic>
        <p:nvPicPr>
          <p:cNvPr id="20" name="Picture 19" descr="image-db38ad8eeb0592be6ba4d5c8bdcc40f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0946" y="2331720"/>
            <a:ext cx="944755" cy="12344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546336" y="3794760"/>
            <a:ext cx="2093976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141A33"/>
                </a:solidFill>
                <a:latin typeface="Calibri"/>
              </a:rPr>
              <a:t>Überprüfen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46336" y="4754880"/>
            <a:ext cx="2093976" cy="960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Eine kurze, messbare</a:t>
            </a:r>
          </a:p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Aufgabe zeigt</a:t>
            </a:r>
          </a:p>
          <a:p>
            <a:pPr algn="ctr">
              <a:spcAft>
                <a:spcPts val="0"/>
              </a:spcAft>
            </a:pPr>
            <a:r>
              <a:rPr sz="1800" b="0">
                <a:solidFill>
                  <a:srgbClr val="414558"/>
                </a:solidFill>
                <a:latin typeface="Calibri"/>
              </a:rPr>
              <a:t>den Lernstand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Zwei Zahlen, die den Takt vorgeben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2393899"/>
            <a:ext cx="5524348" cy="20985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D187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4–5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457200" y="4583887"/>
            <a:ext cx="5524348" cy="1399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Schuss genügen im Training, um ein Element zu prüfen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210148" y="2393899"/>
            <a:ext cx="5524348" cy="20985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D187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0148" y="4583887"/>
            <a:ext cx="5524348" cy="1399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Rückmeldung pro Durchgang – nach der Übung wird abgesetzt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05840"/>
            <a:ext cx="3657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D187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8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0"/>
            <a:ext cx="11277295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Übungen Stufe für </a:t>
            </a:r>
            <a:r>
              <a:rPr lang="en-US" sz="4000" b="1" dirty="0" err="1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Stufe</a:t>
            </a:r>
            <a:br>
              <a:rPr lang="en-US" sz="40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r>
              <a:rPr lang="en-US" sz="40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4206240"/>
            <a:ext cx="112772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ersten Anschlag bis zur Automatik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Stufe 1: erlernen / erwerben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762582" y="1554480"/>
            <a:ext cx="4971913" cy="4663440"/>
          </a:xfrm>
          <a:prstGeom prst="rect">
            <a:avLst/>
          </a:prstGeom>
          <a:solidFill>
            <a:srgbClr val="F6F3EC"/>
          </a:solidFill>
          <a:ln w="19050">
            <a:solidFill>
              <a:srgbClr val="C05621"/>
            </a:solidFill>
            <a:prstDash val="solid"/>
          </a:ln>
        </p:spPr>
        <p:txBody>
          <a:bodyPr/>
          <a:lstStyle/>
          <a:p>
            <a:endParaRPr lang="de-DE" dirty="0"/>
          </a:p>
        </p:txBody>
      </p:sp>
      <p:sp>
        <p:nvSpPr>
          <p:cNvPr id="4" name="Text 2"/>
          <p:cNvSpPr/>
          <p:nvPr/>
        </p:nvSpPr>
        <p:spPr>
          <a:xfrm>
            <a:off x="7036902" y="2253996"/>
            <a:ext cx="4423273" cy="1865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u="sng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 </a:t>
            </a:r>
            <a:r>
              <a:rPr lang="en-US" sz="48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USAKA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036902" y="4394718"/>
            <a:ext cx="4423273" cy="1356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Stand, Anschlag, Abzugshand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6076782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Scheibe, ohne Munition – Trockentraining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sind erwartet: es zählt das Bild der Zielbewegung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Vormachen, wahrnehmen lassen, selbst versuchen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Schütze benennt, was er sieht und fühlt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Übungen für Stufe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Für Stand und Anschlag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Rückwärts-Einrichten: Stand markieren, dann selbst wiederfinden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Oberen</a:t>
            </a: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Anschlag</a:t>
            </a: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mit </a:t>
            </a: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geschlossenen</a:t>
            </a: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Augen </a:t>
            </a: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aufbauen</a:t>
            </a: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und Kontaktpunkte nennen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Ganzkörperkontrolle am Wandspiegel: Becken, Druck, Spannung, Kopf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0148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Für Arm und Abzugshand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210148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Ellbogenstellung aus der Neutralstellung aufbauen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Abzugshand einrichten und skizzieren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Zielfrage klären: einzelner Sehtest im Vorfeld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Stufe 2: üben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762582" y="1554480"/>
            <a:ext cx="4971913" cy="4663440"/>
          </a:xfrm>
          <a:prstGeom prst="rect">
            <a:avLst/>
          </a:prstGeom>
          <a:solidFill>
            <a:srgbClr val="2F3449"/>
          </a:solidFill>
          <a:ln w="19050">
            <a:solidFill>
              <a:srgbClr val="C0562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7036902" y="2253996"/>
            <a:ext cx="4423273" cy="1865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60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 </a:t>
            </a:r>
            <a:r>
              <a:rPr lang="en-US" sz="6000" b="1" u="sng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</a:t>
            </a:r>
            <a:r>
              <a:rPr lang="en-US" sz="60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SAKA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7036902" y="4119372"/>
            <a:ext cx="4423273" cy="1632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 statt Treffer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6076782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Wiederholen bei bewusst niedriger Schwierigkeit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Zeitdruck, angemessene Schusszahl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erst am Ende – Aufmerksamkeit bleibt auf der Bewegung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Fünf bis zehn Wiederholungen, dann Selbstbewertung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Übungen für Stufe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Anschlag und Stützarm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Blinder </a:t>
            </a: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Anschlagsaufbau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Stützarm verankern: Auflagestelle selbst wiederfinden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Ballenzusammen-Druck prüfen – Stabilität und Waffenlage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0148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Abzug, Atmung, Nachhalten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210148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Trockentraining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Atmung rückwärts: Atempause zählen lassen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Nachhalten übertragen: zwei Sekunden im Anschlag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Stufe 3: verfeinern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762582" y="1554480"/>
            <a:ext cx="4971913" cy="4663440"/>
          </a:xfrm>
          <a:prstGeom prst="rect">
            <a:avLst/>
          </a:prstGeom>
          <a:solidFill>
            <a:srgbClr val="F6F3EC"/>
          </a:solidFill>
          <a:ln w="19050">
            <a:solidFill>
              <a:srgbClr val="C0562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7036902" y="2253996"/>
            <a:ext cx="4423273" cy="1865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8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 </a:t>
            </a:r>
            <a:r>
              <a:rPr lang="en-US" sz="4800" b="1" u="sng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r>
              <a:rPr lang="en-US" sz="48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AKA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036902" y="4119372"/>
            <a:ext cx="4423273" cy="1632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Bewegungsdetail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6076782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Feinere Rückmeldung macht kleinere Abweichungen sichtbar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Rückmeldung von hinten und von der Seite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Videokontrolle als Erweiterung, nicht als Ersatz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einzige, konkrete Rückmeldung pro Durchgang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Übungen für Stufe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Haltung und Waffe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 von hinten: Schultern, Hüfte, Schaftlage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 von der Seite: Kopfauflage, Zielabstand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Abzugshand mit korrigierender Rückmeldung, Wasserwaage als Hilfe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0148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Zielbild und Atmung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210148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Ringkorn und Zielbild abstimmen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Zielabstand zum Diopter konstant halten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Atempause verlängern und stabilisieren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Stufe 4: festigen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762582" y="1554480"/>
            <a:ext cx="4971913" cy="4663440"/>
          </a:xfrm>
          <a:prstGeom prst="rect">
            <a:avLst/>
          </a:prstGeom>
          <a:solidFill>
            <a:srgbClr val="F6F3EC"/>
          </a:solidFill>
          <a:ln w="19050">
            <a:solidFill>
              <a:srgbClr val="C0562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7036902" y="2253996"/>
            <a:ext cx="4423273" cy="1865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60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LUS </a:t>
            </a:r>
            <a:r>
              <a:rPr lang="en-US" sz="6000" b="1" u="sng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r>
              <a:rPr lang="en-US" sz="60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KA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7036902" y="4119372"/>
            <a:ext cx="4423273" cy="1632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Stabilität und Reserve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6076782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Element soll stabil werden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Stabilität entsteht durch Variation, nicht durch Gleichmaß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Störungen werden bewusst eingeplant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Schütze soll merken, wie viel Reserve die Technik hat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„Sind die Treffer so, wie du sie erwartet hast?“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11277295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Schütze schätzt Lage und Verteilung vor der Auswertung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tatsächliche Trefferlage wird gegen die Einschätzung gelegt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die Abweichung ist das Ergebnis: ob sie vorher bekannt war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der wirksamsten Rückmeldungen dieser Stufe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Weitere Übungen für Stufe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Element abschließen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Sichtbare Endposition für jedes Element festlegen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Endposition schriftlich festhalten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Kontrollübung: Endposition bleibt über eine Serie konstant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0148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Anschlag umbauen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210148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Dreimal vollständig vom Stand aus aufbauen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Standfläche dazwischen verlassen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Aufbauten selbst als gleichwertig beurteilen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Stufe 5: koordinieren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762582" y="1554480"/>
            <a:ext cx="4971913" cy="4663440"/>
          </a:xfrm>
          <a:prstGeom prst="rect">
            <a:avLst/>
          </a:prstGeom>
          <a:solidFill>
            <a:srgbClr val="F6F3EC"/>
          </a:solidFill>
          <a:ln w="19050">
            <a:solidFill>
              <a:srgbClr val="C0562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7036902" y="2253996"/>
            <a:ext cx="4423273" cy="1865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44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LUSA </a:t>
            </a:r>
            <a:r>
              <a:rPr lang="en-US" sz="4400" b="1" u="sng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</a:t>
            </a:r>
            <a:r>
              <a:rPr lang="en-US" sz="44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A</a:t>
            </a:r>
            <a:endParaRPr lang="en-US" sz="4700" dirty="0"/>
          </a:p>
        </p:txBody>
      </p:sp>
      <p:sp>
        <p:nvSpPr>
          <p:cNvPr id="5" name="Text 3"/>
          <p:cNvSpPr/>
          <p:nvPr/>
        </p:nvSpPr>
        <p:spPr>
          <a:xfrm>
            <a:off x="7036902" y="4119372"/>
            <a:ext cx="4423273" cy="1632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Abstimmung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6076782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Elemente treten auseinander und werden abgestimmt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Atmung, Visierung, Abzug und Hüftstellung greifen ineinander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Schütze lernt, wo er welche Teilbewegung beginnt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Zeitliche und räumliche Abstimmung stehen im Vordergrund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Übungen für Stufe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Aufbau und Hüfte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Gewehr</a:t>
            </a: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dirty="0" err="1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einsetzen</a:t>
            </a: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dann Kopf ablegen – in einem Zug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Gewichtsverlagerung von der Hüfte aus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Bewegung ohne Waffe sichern, dann Schuss anfügen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0148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Ablauf und Druck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210148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Ablaufkette Atmung – Zielbild – Abzug, Stationen nennen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Wettkampfsituation simulieren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Anschluss benennen: welches Element war unsicher?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Stufe 6: automatisieren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762582" y="1554480"/>
            <a:ext cx="4971913" cy="4663440"/>
          </a:xfrm>
          <a:prstGeom prst="rect">
            <a:avLst/>
          </a:prstGeom>
          <a:solidFill>
            <a:srgbClr val="2F3449"/>
          </a:solidFill>
          <a:ln w="19050">
            <a:solidFill>
              <a:srgbClr val="C0562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7036902" y="2253996"/>
            <a:ext cx="4423273" cy="1865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60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LUSAK </a:t>
            </a:r>
            <a:r>
              <a:rPr lang="en-US" sz="6000" b="1" u="sng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5600" u="sng" dirty="0"/>
          </a:p>
        </p:txBody>
      </p:sp>
      <p:sp>
        <p:nvSpPr>
          <p:cNvPr id="5" name="Text 3"/>
          <p:cNvSpPr/>
          <p:nvPr/>
        </p:nvSpPr>
        <p:spPr>
          <a:xfrm>
            <a:off x="7036902" y="4119372"/>
            <a:ext cx="4423273" cy="16322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Automatik prüfen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6076782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Ablauf verlässt die bewusste Steuerung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Training bleibt Trainingsarbeit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Automatik wird geprüft, nicht gefeiert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Schütze erkennt selbst, wann ein Element neu aufgebaut werden muss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„Nur drei Schuss zulässig“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2393899"/>
            <a:ext cx="3606698" cy="20985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57200" y="4583887"/>
            <a:ext cx="3606698" cy="1399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Schuss im Training, dann wird die Waffe abgesetzt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292498" y="2393899"/>
            <a:ext cx="3606698" cy="20985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4–5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4292498" y="4583887"/>
            <a:ext cx="3606698" cy="1399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Schuss sind ausreichend, um ein Element zu prüfen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127797" y="2393899"/>
            <a:ext cx="3606698" cy="20985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C056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8127797" y="4583887"/>
            <a:ext cx="3606698" cy="1399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Wiederholungen eines Fehlers lassen das Element zerfallen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Weitere Übungen für Stufe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Automatik prüfen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Schussablauf ohne bewusste Einzelkontrolle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der Treffer wird beurteilt, sondern der Ablauf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Verfügbarkeit gezielt testen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0148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Automatik abbauen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210148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technischem Fehler den Ablauf bewusst in Einzelschritte legen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Betroffene Stufe erneut durchlaufen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 zurück in den wettkampfnahen Ablauf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05840"/>
            <a:ext cx="36576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8800" b="1" dirty="0">
                <a:solidFill>
                  <a:srgbClr val="D1876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8800" dirty="0"/>
          </a:p>
        </p:txBody>
      </p:sp>
      <p:sp>
        <p:nvSpPr>
          <p:cNvPr id="3" name="Text 1"/>
          <p:cNvSpPr/>
          <p:nvPr/>
        </p:nvSpPr>
        <p:spPr>
          <a:xfrm>
            <a:off x="457200" y="2743200"/>
            <a:ext cx="11277295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Hinweise für die Trainingsgestaltung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4206240"/>
            <a:ext cx="112772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in der Halle wirklich zählt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9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Stufen und Übungsschwerpunkte</a:t>
            </a:r>
            <a:endParaRPr lang="en-US" sz="32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54480"/>
          <a:ext cx="11277294" cy="3566160"/>
        </p:xfrm>
        <a:graphic>
          <a:graphicData uri="http://schemas.openxmlformats.org/drawingml/2006/table">
            <a:tbl>
              <a:tblPr/>
              <a:tblGrid>
                <a:gridCol w="375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59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59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Stufe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62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Übungsschwerpunkt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62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Woran der Abschluss erkennbar ist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6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erlernen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Rückwärts-Einrichten, Schaftziehen, Wandspiegel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Schütze benennt die Kontaktpunkte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üben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Blindes Anschlagziehen, Trockentraining, Atmung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Ablauf gelingt ohne Kontrolle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verfeinern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Rückmeldung von hinten, Ringkorn, Griffkraft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Zielbewegung im Schuss nicht mehr sichtbar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festigen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Endpositionen, Störungen, Selbstbewertung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Technik bleibt bei Zusatzaufgaben stabil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 koordinieren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Hüftverlagerung, Ablaufkette, Simulation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Reihenfolge gelingt unter Zeitdruck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 automatisieren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Drei Schuss, variable Bedingungen, Rückverlagerung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41A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Ablauf läuft ohne Nachsteuern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A7C8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3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Handwerkszeug für die Einheit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Hilfsmittel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Wandspiegel und Videokontrolle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Wasserwaage als Kontrollhilfe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Nachbarhilfe bei der Stellung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Ballenübung für Stabilität und Waffenlage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0148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Dosierung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210148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 Elemente gleichzeitig bearbeiten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Rückmeldung pro Durchgang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 bis fünf Schuss zum Prüfen eines Elements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4145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einfachsten zum anspruchsvollsten Element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729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Trainerinnen und Trainer mitnehmen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Grundhaltung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statt anweisen: „Wo liegt dein Gewicht?“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und Ablauf getrennt besprechen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Rückkehr auf eine frühere Stufe zulassen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0148" y="1554480"/>
            <a:ext cx="552434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Nächste Schritte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210148" y="2240280"/>
            <a:ext cx="5524348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Übungen auf die eigene Trainingsgruppe abstimmen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Endpositionen schriftlich festlegen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C9C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Beobachtung über die Zeit dokumentieren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1645920"/>
            <a:ext cx="9021836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14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“Der Weg zurück auf eine frühere Stufe ist kein Rückschritt – er ist Teil des Systems.”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584930" y="4800600"/>
            <a:ext cx="90218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A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Grundgedanke des Lernstufenmodells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4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0"/>
            <a:ext cx="11277295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6F3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749040"/>
            <a:ext cx="1127729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9A9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Diskussion: Welche Übung setzen Sie in der nächsten Einheit ein?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457200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187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willkommen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1706</Words>
  <Application>Microsoft Office PowerPoint</Application>
  <PresentationFormat>Breitbild</PresentationFormat>
  <Paragraphs>382</Paragraphs>
  <Slides>33</Slides>
  <Notes>33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38" baseType="lpstr">
      <vt:lpstr>Aptos</vt:lpstr>
      <vt:lpstr>Arial</vt:lpstr>
      <vt:lpstr>Calibri</vt:lpstr>
      <vt:lpstr>Georgia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Johannes Lifka</cp:lastModifiedBy>
  <cp:revision>6</cp:revision>
  <dcterms:created xsi:type="dcterms:W3CDTF">2026-09-25T12:34:27Z</dcterms:created>
  <dcterms:modified xsi:type="dcterms:W3CDTF">2026-09-30T05:56:58Z</dcterms:modified>
</cp:coreProperties>
</file>